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9" r:id="rId3"/>
    <p:sldId id="265" r:id="rId4"/>
    <p:sldId id="264" r:id="rId5"/>
    <p:sldId id="284" r:id="rId6"/>
    <p:sldId id="262" r:id="rId7"/>
    <p:sldId id="268" r:id="rId8"/>
    <p:sldId id="286" r:id="rId9"/>
    <p:sldId id="287" r:id="rId10"/>
    <p:sldId id="269" r:id="rId11"/>
    <p:sldId id="272" r:id="rId12"/>
    <p:sldId id="260" r:id="rId13"/>
    <p:sldId id="270" r:id="rId14"/>
    <p:sldId id="271" r:id="rId15"/>
    <p:sldId id="288" r:id="rId16"/>
  </p:sldIdLst>
  <p:sldSz cx="12192000" cy="6858000"/>
  <p:notesSz cx="6858000" cy="8891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83885-2D6C-4B47-AFA3-2836AF861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477703-79D0-47D6-91EC-8948D25EF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879A8-BB9F-4C9F-A72C-75E56031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B002F-5A43-4CAE-A8FB-6683E9B1F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6CDB7-5B75-4B93-9FCC-726BE522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6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07402-CBA2-424E-ACCF-7294BCA53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67C2F0-2550-4AC5-A5E6-466ACA1A0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D2A74-9C46-4AAF-B400-310F0BA2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4C11B-BBF1-46B6-97E3-E376C80D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0329A4-3C41-42D7-83D0-76F6DA803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1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EA57D0-650C-474F-8E7D-91DA75566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BD10C6-0102-4486-BC05-93D389021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C1B18-95C2-4C39-847D-5A06FEBD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5098D-12B0-4B94-851A-290988C66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CDFC4-CABD-4FF9-8410-F7A0526F8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4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81823-8456-4B38-A1B5-B66DEA32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46BB-A9A4-4250-ADCB-0C8A9D35D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778A2-19C8-498E-80AA-61A5A305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6472E-DF89-4424-83A1-E4F66F10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C81FD-8B6A-47E6-9B63-10199980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1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5C09-39FA-439C-BB24-4CBBBD8DC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36F17-6221-4D75-A058-1A36F827C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A5A7E-0B94-481D-B82B-192D040A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BE15C-2DD4-41BD-9B37-12BD90890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ACB24-FEC6-4D46-8764-777E2C0C0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5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03C02-1094-4722-88A6-2A389507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D1B3C-7F0E-4068-9959-3B5ED3A6EF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E849F-0192-42F6-990D-E9C9CF63E3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B1051-075C-4D75-A92D-0C046759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281AC-A540-47BB-8BEB-E66A0B39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947244-F513-455C-B8C8-9C6C08F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9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8F0B-7243-41B3-9DFA-6013D767F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BD468-4417-4510-8442-D669C5083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7BC56-2557-4C9C-AC5B-FEB01FA7E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B1BA15-6A58-4C5B-BBDB-13BDE3334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CEB86-03A0-461E-9060-0A9A78B5A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3DA3B-B00D-4058-8EBB-9CE766C8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E191BE-760B-4FC6-8671-DC465895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F5E0BE-57E2-44C8-966D-1F5049498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1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E5DB-E1B3-4DCD-9B6A-A9ADB566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3333C-1F71-4EC4-B806-220E051CC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66ECD-42E4-443A-9252-7B3B6643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71EA72-D72A-408F-874B-D483CEE70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6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508D6B-CC1B-4B6E-A78E-8106435B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FD749-3340-4732-9F9C-97B12AEF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C71B4-E56C-466F-8316-3AB6E974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6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AF06F-D7BE-4C58-9556-1F4FF80E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B88AB-BC84-458A-9D83-2BF8183CF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4C1B7-8712-4300-8C74-695B18A89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9C36F-E87B-4D60-9F08-1F5494840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781E-7607-48AE-853C-469C56E6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EDBD49-F7B4-4DEE-B130-A37BBC316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61F1-089B-4FE4-9C57-36DF107CD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3C3DDE-1F13-4A5A-A111-F26E04D5D2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FFBA4A-F29F-488F-8DFC-0A7B0174F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D8D27-D461-4FEB-BE0A-5AB958ECF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34C2B-714E-4A5A-9A4C-84D8A0167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3D317-6313-4990-A998-4E1B2E28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2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D0BFCB-14B3-45F3-88C6-D1846DF7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37D5B-1CD6-4E45-8E57-0AD008DB3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7DDE9-45EE-43E8-92BE-E94F1BF28C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AF440-83C6-4FA0-B149-AF83769021EC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40D57-2AFE-4987-9A2E-23E481E8B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A4047-919B-47A2-948E-103C6EEF88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5D177-0D6F-4499-983F-D03D550B7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59496" y="1772816"/>
            <a:ext cx="495982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Dynamics</a:t>
            </a:r>
          </a:p>
          <a:p>
            <a:pPr algn="ctr"/>
            <a:r>
              <a:rPr lang="en-US" sz="4000" dirty="0">
                <a:solidFill>
                  <a:srgbClr val="0070C0"/>
                </a:solidFill>
              </a:rPr>
              <a:t>Angular Momentum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C6404-DD52-4D30-ADD7-3912C3BB633F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1B05EE-7D54-4B45-9033-CADBB9C30BAD}"/>
              </a:ext>
            </a:extLst>
          </p:cNvPr>
          <p:cNvSpPr txBox="1"/>
          <p:nvPr/>
        </p:nvSpPr>
        <p:spPr>
          <a:xfrm>
            <a:off x="2351584" y="4293096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F91C3B7-FB47-486D-B24B-78E3E4A84ECB}"/>
              </a:ext>
            </a:extLst>
          </p:cNvPr>
          <p:cNvGrpSpPr/>
          <p:nvPr/>
        </p:nvGrpSpPr>
        <p:grpSpPr>
          <a:xfrm>
            <a:off x="7709965" y="1076576"/>
            <a:ext cx="3138144" cy="4470246"/>
            <a:chOff x="7086511" y="3276258"/>
            <a:chExt cx="1971836" cy="284745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61EB3B4-CF00-48CE-8325-11407531C4A9}"/>
                </a:ext>
              </a:extLst>
            </p:cNvPr>
            <p:cNvGrpSpPr/>
            <p:nvPr/>
          </p:nvGrpSpPr>
          <p:grpSpPr>
            <a:xfrm>
              <a:off x="7086511" y="3276258"/>
              <a:ext cx="1971836" cy="2632334"/>
              <a:chOff x="4752111" y="1517061"/>
              <a:chExt cx="3121737" cy="413558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5AD6242D-C8F6-41AB-8A4D-1C598F874D0B}"/>
                  </a:ext>
                </a:extLst>
              </p:cNvPr>
              <p:cNvSpPr/>
              <p:nvPr/>
            </p:nvSpPr>
            <p:spPr>
              <a:xfrm>
                <a:off x="6869393" y="1517061"/>
                <a:ext cx="1004455" cy="101138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2AC7D82-EF7E-41C5-9124-DD596032837E}"/>
                  </a:ext>
                </a:extLst>
              </p:cNvPr>
              <p:cNvSpPr/>
              <p:nvPr/>
            </p:nvSpPr>
            <p:spPr>
              <a:xfrm>
                <a:off x="4752111" y="2036612"/>
                <a:ext cx="387927" cy="27847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3A8FE9D-A0FD-4D27-A6E4-4E3EE4F9119E}"/>
                  </a:ext>
                </a:extLst>
              </p:cNvPr>
              <p:cNvSpPr/>
              <p:nvPr/>
            </p:nvSpPr>
            <p:spPr>
              <a:xfrm>
                <a:off x="4835238" y="2036607"/>
                <a:ext cx="235527" cy="278476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3E9CB0A4-F7DD-4FC5-8BA5-219D1A1DC573}"/>
                  </a:ext>
                </a:extLst>
              </p:cNvPr>
              <p:cNvCxnSpPr>
                <a:cxnSpLocks/>
                <a:stCxn id="12" idx="0"/>
              </p:cNvCxnSpPr>
              <p:nvPr/>
            </p:nvCxnSpPr>
            <p:spPr>
              <a:xfrm flipV="1">
                <a:off x="4953002" y="2036606"/>
                <a:ext cx="1926769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75AA045-7D06-4574-A869-4E74AD40AC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3002" y="2022752"/>
                <a:ext cx="17318" cy="36298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C41AF1EC-61E1-452C-A4C0-4694476FEF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70320" y="2812472"/>
                <a:ext cx="2401300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arrow"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B5F70F-AF1C-4C84-9EB3-3F7A447BA752}"/>
                  </a:ext>
                </a:extLst>
              </p:cNvPr>
              <p:cNvSpPr txBox="1"/>
              <p:nvPr/>
            </p:nvSpPr>
            <p:spPr>
              <a:xfrm>
                <a:off x="5679665" y="2427752"/>
                <a:ext cx="1048807" cy="12088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/>
                  <a:t>r</a:t>
                </a:r>
                <a:r>
                  <a:rPr lang="en-US" sz="4400" baseline="-25000" dirty="0"/>
                  <a:t>2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F86B73B1-14FF-41FC-84F8-950310AA2066}"/>
                </a:ext>
              </a:extLst>
            </p:cNvPr>
            <p:cNvCxnSpPr/>
            <p:nvPr/>
          </p:nvCxnSpPr>
          <p:spPr>
            <a:xfrm>
              <a:off x="7672398" y="5500255"/>
              <a:ext cx="0" cy="62345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1E67F38-8712-48A6-A3DF-A2B2141AA0E6}"/>
                </a:ext>
              </a:extLst>
            </p:cNvPr>
            <p:cNvSpPr txBox="1"/>
            <p:nvPr/>
          </p:nvSpPr>
          <p:spPr>
            <a:xfrm>
              <a:off x="7997371" y="5697094"/>
              <a:ext cx="743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026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50C143-28CC-4666-945A-80584701B8D0}"/>
              </a:ext>
            </a:extLst>
          </p:cNvPr>
          <p:cNvSpPr txBox="1"/>
          <p:nvPr/>
        </p:nvSpPr>
        <p:spPr>
          <a:xfrm>
            <a:off x="1322044" y="1514523"/>
            <a:ext cx="9547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R</a:t>
            </a:r>
            <a:r>
              <a:rPr lang="en-US" sz="2800" baseline="-25000" dirty="0"/>
              <a:t>1</a:t>
            </a:r>
            <a:r>
              <a:rPr lang="en-US" sz="2800" dirty="0"/>
              <a:t>  =  0.50 m</a:t>
            </a:r>
          </a:p>
          <a:p>
            <a:r>
              <a:rPr lang="en-US" sz="2800" b="1" dirty="0"/>
              <a:t>ꙍ</a:t>
            </a:r>
            <a:r>
              <a:rPr lang="en-US" sz="2800" b="1" baseline="-25000" dirty="0"/>
              <a:t>1 </a:t>
            </a:r>
            <a:r>
              <a:rPr lang="en-US" sz="2800" b="1" dirty="0"/>
              <a:t>  =   1.9  rev/sec   </a:t>
            </a:r>
            <a:r>
              <a:rPr lang="en-US" sz="2800" dirty="0"/>
              <a:t>(determined by counting video frames)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906BE7-576A-4749-9746-B652DBB0C3C0}"/>
              </a:ext>
            </a:extLst>
          </p:cNvPr>
          <p:cNvSpPr txBox="1"/>
          <p:nvPr/>
        </p:nvSpPr>
        <p:spPr>
          <a:xfrm>
            <a:off x="1322044" y="2951946"/>
            <a:ext cx="9547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R</a:t>
            </a:r>
            <a:r>
              <a:rPr lang="en-US" sz="2800" baseline="-25000" dirty="0"/>
              <a:t>2</a:t>
            </a:r>
            <a:r>
              <a:rPr lang="en-US" sz="2800" dirty="0"/>
              <a:t>  =  0.25 m</a:t>
            </a:r>
          </a:p>
          <a:p>
            <a:r>
              <a:rPr lang="en-US" sz="2800" b="1" dirty="0"/>
              <a:t>ꙍ</a:t>
            </a:r>
            <a:r>
              <a:rPr lang="en-US" sz="2800" b="1" baseline="-25000" dirty="0"/>
              <a:t>2 </a:t>
            </a:r>
            <a:r>
              <a:rPr lang="en-US" sz="2800" b="1" dirty="0"/>
              <a:t>  =   7.7  rev/sec   </a:t>
            </a:r>
            <a:r>
              <a:rPr lang="en-US" sz="2800" dirty="0"/>
              <a:t>(determined by counting video frames)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997B34-C322-4668-B729-DDF33D02CA0D}"/>
              </a:ext>
            </a:extLst>
          </p:cNvPr>
          <p:cNvSpPr txBox="1"/>
          <p:nvPr/>
        </p:nvSpPr>
        <p:spPr>
          <a:xfrm>
            <a:off x="3247825" y="4411131"/>
            <a:ext cx="5300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ꙍ</a:t>
            </a:r>
            <a:r>
              <a:rPr lang="en-US" sz="3200" b="1" baseline="-25000" dirty="0"/>
              <a:t>2</a:t>
            </a:r>
            <a:r>
              <a:rPr lang="en-US" sz="3200" b="1" dirty="0"/>
              <a:t>                7.7</a:t>
            </a:r>
          </a:p>
          <a:p>
            <a:r>
              <a:rPr lang="en-US" sz="3200" b="1" dirty="0"/>
              <a:t>-------     =     -------     =     4.05 </a:t>
            </a:r>
          </a:p>
          <a:p>
            <a:r>
              <a:rPr lang="en-US" sz="3200" b="1" dirty="0"/>
              <a:t>  ꙍ</a:t>
            </a:r>
            <a:r>
              <a:rPr lang="en-US" sz="3200" b="1" baseline="-25000" dirty="0"/>
              <a:t>1</a:t>
            </a:r>
            <a:r>
              <a:rPr lang="en-US" sz="3200" b="1" dirty="0"/>
              <a:t>                1.9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6A429D-C785-48EE-AA50-C079AA00D902}"/>
              </a:ext>
            </a:extLst>
          </p:cNvPr>
          <p:cNvSpPr txBox="1"/>
          <p:nvPr/>
        </p:nvSpPr>
        <p:spPr>
          <a:xfrm>
            <a:off x="1322044" y="477103"/>
            <a:ext cx="906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Experimental Results:</a:t>
            </a:r>
          </a:p>
        </p:txBody>
      </p:sp>
    </p:spTree>
    <p:extLst>
      <p:ext uri="{BB962C8B-B14F-4D97-AF65-F5344CB8AC3E}">
        <p14:creationId xmlns:p14="http://schemas.microsoft.com/office/powerpoint/2010/main" val="4803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81056E-CE71-4648-9E29-12285A0018DC}"/>
              </a:ext>
            </a:extLst>
          </p:cNvPr>
          <p:cNvSpPr txBox="1"/>
          <p:nvPr/>
        </p:nvSpPr>
        <p:spPr>
          <a:xfrm>
            <a:off x="1510145" y="4344599"/>
            <a:ext cx="5300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ꙍ</a:t>
            </a:r>
            <a:r>
              <a:rPr lang="en-US" sz="3200" b="1" baseline="-25000" dirty="0"/>
              <a:t>2</a:t>
            </a:r>
            <a:r>
              <a:rPr lang="en-US" sz="3200" b="1" dirty="0"/>
              <a:t>                7.7</a:t>
            </a:r>
          </a:p>
          <a:p>
            <a:r>
              <a:rPr lang="en-US" sz="3200" b="1" dirty="0"/>
              <a:t>-------     =     -------     =     </a:t>
            </a:r>
            <a:r>
              <a:rPr lang="en-US" sz="3200" b="1" dirty="0">
                <a:solidFill>
                  <a:srgbClr val="FF0000"/>
                </a:solidFill>
              </a:rPr>
              <a:t>4.05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  ꙍ</a:t>
            </a:r>
            <a:r>
              <a:rPr lang="en-US" sz="3200" b="1" baseline="-25000" dirty="0"/>
              <a:t>1</a:t>
            </a:r>
            <a:r>
              <a:rPr lang="en-US" sz="3200" b="1" dirty="0"/>
              <a:t>                1.9     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2795DA7-8C26-4EEA-B67F-FDFD4A3112DC}"/>
              </a:ext>
            </a:extLst>
          </p:cNvPr>
          <p:cNvGrpSpPr/>
          <p:nvPr/>
        </p:nvGrpSpPr>
        <p:grpSpPr>
          <a:xfrm>
            <a:off x="1510145" y="1421091"/>
            <a:ext cx="7906330" cy="1569660"/>
            <a:chOff x="2013525" y="3762509"/>
            <a:chExt cx="7906330" cy="156966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373C8BEC-B1F8-4B12-9BD3-FF1C83CD968E}"/>
                </a:ext>
              </a:extLst>
            </p:cNvPr>
            <p:cNvSpPr txBox="1"/>
            <p:nvPr/>
          </p:nvSpPr>
          <p:spPr>
            <a:xfrm>
              <a:off x="2013525" y="3762509"/>
              <a:ext cx="340360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  ꙍ</a:t>
              </a:r>
              <a:r>
                <a:rPr lang="en-US" sz="3200" b="1" baseline="-25000" dirty="0"/>
                <a:t>2</a:t>
              </a:r>
              <a:r>
                <a:rPr lang="en-US" sz="3200" b="1" dirty="0"/>
                <a:t>                 r</a:t>
              </a:r>
              <a:r>
                <a:rPr lang="en-US" sz="3200" b="1" baseline="-25000" dirty="0"/>
                <a:t>1</a:t>
              </a:r>
              <a:r>
                <a:rPr lang="en-US" sz="3200" b="1" baseline="30000" dirty="0"/>
                <a:t>2</a:t>
              </a:r>
              <a:endParaRPr lang="en-US" sz="3200" b="1" dirty="0"/>
            </a:p>
            <a:p>
              <a:r>
                <a:rPr lang="en-US" sz="3200" b="1" dirty="0"/>
                <a:t>-------     =     -------</a:t>
              </a:r>
            </a:p>
            <a:p>
              <a:r>
                <a:rPr lang="en-US" sz="3200" b="1" dirty="0"/>
                <a:t>  ꙍ</a:t>
              </a:r>
              <a:r>
                <a:rPr lang="en-US" sz="3200" b="1" baseline="-25000" dirty="0"/>
                <a:t>1</a:t>
              </a:r>
              <a:r>
                <a:rPr lang="en-US" sz="3200" b="1" dirty="0"/>
                <a:t>                 r</a:t>
              </a:r>
              <a:r>
                <a:rPr lang="en-US" sz="3200" b="1" baseline="-25000" dirty="0"/>
                <a:t>2</a:t>
              </a:r>
              <a:r>
                <a:rPr lang="en-US" sz="3200" b="1" baseline="30000" dirty="0"/>
                <a:t>2</a:t>
              </a:r>
              <a:r>
                <a:rPr lang="en-US" sz="3200" b="1" dirty="0"/>
                <a:t>      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1CF9980-91C0-43C1-BC33-9A2F213D12A9}"/>
                </a:ext>
              </a:extLst>
            </p:cNvPr>
            <p:cNvSpPr txBox="1"/>
            <p:nvPr/>
          </p:nvSpPr>
          <p:spPr>
            <a:xfrm>
              <a:off x="5417129" y="3762509"/>
              <a:ext cx="271549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        (0.50 m)</a:t>
              </a:r>
              <a:r>
                <a:rPr lang="en-US" sz="3200" b="1" baseline="30000" dirty="0"/>
                <a:t>2</a:t>
              </a:r>
              <a:endParaRPr lang="en-US" sz="3200" b="1" dirty="0"/>
            </a:p>
            <a:p>
              <a:r>
                <a:rPr lang="en-US" sz="3200" b="1" dirty="0"/>
                <a:t>=     -------------    </a:t>
              </a:r>
            </a:p>
            <a:p>
              <a:r>
                <a:rPr lang="en-US" sz="3200" b="1" dirty="0"/>
                <a:t>        (0.25 m)</a:t>
              </a:r>
              <a:r>
                <a:rPr lang="en-US" sz="3200" b="1" baseline="30000" dirty="0"/>
                <a:t>2</a:t>
              </a:r>
              <a:r>
                <a:rPr lang="en-US" sz="3200" b="1" dirty="0"/>
                <a:t>     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52B419C-47AB-459A-B6A5-2E84DAFD97B0}"/>
                </a:ext>
              </a:extLst>
            </p:cNvPr>
            <p:cNvSpPr txBox="1"/>
            <p:nvPr/>
          </p:nvSpPr>
          <p:spPr>
            <a:xfrm>
              <a:off x="8298879" y="4241187"/>
              <a:ext cx="16209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=     </a:t>
              </a:r>
              <a:r>
                <a:rPr lang="en-US" sz="3200" b="1" dirty="0">
                  <a:solidFill>
                    <a:srgbClr val="FF0000"/>
                  </a:solidFill>
                </a:rPr>
                <a:t>4.0 </a:t>
              </a:r>
              <a:r>
                <a:rPr lang="en-US" sz="3200" b="1" dirty="0"/>
                <a:t>      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79364E-E9B1-479D-818C-0C6A790BE6C4}"/>
              </a:ext>
            </a:extLst>
          </p:cNvPr>
          <p:cNvSpPr txBox="1"/>
          <p:nvPr/>
        </p:nvSpPr>
        <p:spPr>
          <a:xfrm>
            <a:off x="1011381" y="498093"/>
            <a:ext cx="2390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Theoretical: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E19471-3E15-4957-8458-CA3024B6DC2A}"/>
              </a:ext>
            </a:extLst>
          </p:cNvPr>
          <p:cNvSpPr txBox="1"/>
          <p:nvPr/>
        </p:nvSpPr>
        <p:spPr>
          <a:xfrm>
            <a:off x="1011380" y="3544084"/>
            <a:ext cx="3260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Experimental: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277A39-D9E8-4791-9EF3-111715640A75}"/>
              </a:ext>
            </a:extLst>
          </p:cNvPr>
          <p:cNvSpPr txBox="1"/>
          <p:nvPr/>
        </p:nvSpPr>
        <p:spPr>
          <a:xfrm>
            <a:off x="7629239" y="3872353"/>
            <a:ext cx="3260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Good agreement once a valid experiment was established.</a:t>
            </a:r>
          </a:p>
        </p:txBody>
      </p:sp>
    </p:spTree>
    <p:extLst>
      <p:ext uri="{BB962C8B-B14F-4D97-AF65-F5344CB8AC3E}">
        <p14:creationId xmlns:p14="http://schemas.microsoft.com/office/powerpoint/2010/main" val="314745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11E6EF-706A-4D33-9684-F2033FDCBF02}"/>
              </a:ext>
            </a:extLst>
          </p:cNvPr>
          <p:cNvSpPr txBox="1"/>
          <p:nvPr/>
        </p:nvSpPr>
        <p:spPr>
          <a:xfrm>
            <a:off x="1579421" y="1870364"/>
            <a:ext cx="906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Tangential Velocity   =   Angular Velocity   *   Radius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FA2380-52C8-4E78-BA26-9955FDA63F8A}"/>
              </a:ext>
            </a:extLst>
          </p:cNvPr>
          <p:cNvSpPr txBox="1"/>
          <p:nvPr/>
        </p:nvSpPr>
        <p:spPr>
          <a:xfrm>
            <a:off x="3028873" y="3049300"/>
            <a:ext cx="3080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V</a:t>
            </a:r>
            <a:r>
              <a:rPr lang="en-US" sz="3200" b="1" baseline="-25000" dirty="0"/>
              <a:t>t</a:t>
            </a:r>
            <a:r>
              <a:rPr lang="en-US" sz="3200" dirty="0"/>
              <a:t>   =   </a:t>
            </a:r>
            <a:r>
              <a:rPr lang="en-US" sz="3200" b="1" dirty="0"/>
              <a:t>ꙍ</a:t>
            </a:r>
            <a:r>
              <a:rPr lang="en-US" sz="3200" dirty="0"/>
              <a:t>   *   </a:t>
            </a:r>
            <a:r>
              <a:rPr lang="en-US" sz="3200" b="1" dirty="0"/>
              <a:t>r</a:t>
            </a:r>
            <a:r>
              <a:rPr lang="en-US" sz="3200" dirty="0"/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2943ED-695E-4F08-89D5-A12D1D678F5D}"/>
              </a:ext>
            </a:extLst>
          </p:cNvPr>
          <p:cNvSpPr txBox="1"/>
          <p:nvPr/>
        </p:nvSpPr>
        <p:spPr>
          <a:xfrm>
            <a:off x="1781959" y="4050560"/>
            <a:ext cx="6456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V</a:t>
            </a:r>
            <a:r>
              <a:rPr lang="en-US" sz="3200" b="1" baseline="-25000" dirty="0"/>
              <a:t>t</a:t>
            </a:r>
            <a:r>
              <a:rPr lang="en-US" sz="3200" b="1" dirty="0"/>
              <a:t> </a:t>
            </a:r>
            <a:r>
              <a:rPr lang="en-US" sz="3200" dirty="0"/>
              <a:t> </a:t>
            </a:r>
            <a:r>
              <a:rPr lang="en-US" sz="2800" dirty="0"/>
              <a:t>(m/sec)   </a:t>
            </a:r>
            <a:r>
              <a:rPr lang="en-US" sz="3200" dirty="0"/>
              <a:t>=   </a:t>
            </a:r>
            <a:r>
              <a:rPr lang="en-US" sz="3200" b="1" dirty="0"/>
              <a:t>ꙍ</a:t>
            </a:r>
            <a:r>
              <a:rPr lang="en-US" sz="3200" dirty="0"/>
              <a:t> </a:t>
            </a:r>
            <a:r>
              <a:rPr lang="en-US" sz="2800" dirty="0"/>
              <a:t>(rad/sec)   </a:t>
            </a:r>
            <a:r>
              <a:rPr lang="en-US" sz="3200" dirty="0"/>
              <a:t>*   </a:t>
            </a:r>
            <a:r>
              <a:rPr lang="en-US" sz="3200" b="1" dirty="0"/>
              <a:t>r</a:t>
            </a:r>
            <a:r>
              <a:rPr lang="en-US" sz="3200" dirty="0"/>
              <a:t> </a:t>
            </a:r>
            <a:r>
              <a:rPr lang="en-US" sz="2800" dirty="0"/>
              <a:t>(m)</a:t>
            </a:r>
            <a:r>
              <a:rPr lang="en-US" sz="3200" dirty="0"/>
              <a:t>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918F5D-04C4-4543-8DC5-972FD5EA58A4}"/>
              </a:ext>
            </a:extLst>
          </p:cNvPr>
          <p:cNvSpPr txBox="1"/>
          <p:nvPr/>
        </p:nvSpPr>
        <p:spPr>
          <a:xfrm>
            <a:off x="1565563" y="687433"/>
            <a:ext cx="906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Calculating Tangential Velocity: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B406162-2C90-4DD8-93AE-4D661B5635DF}"/>
              </a:ext>
            </a:extLst>
          </p:cNvPr>
          <p:cNvSpPr/>
          <p:nvPr/>
        </p:nvSpPr>
        <p:spPr>
          <a:xfrm>
            <a:off x="8853054" y="2970358"/>
            <a:ext cx="1967346" cy="1913087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E7A0C7D-B914-4EC7-B8C2-C10284268F32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9850582" y="3879273"/>
            <a:ext cx="78971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D685143-8A17-49D6-9EDC-6A640018AE96}"/>
              </a:ext>
            </a:extLst>
          </p:cNvPr>
          <p:cNvGrpSpPr/>
          <p:nvPr/>
        </p:nvGrpSpPr>
        <p:grpSpPr>
          <a:xfrm>
            <a:off x="10640294" y="2560131"/>
            <a:ext cx="953648" cy="1485396"/>
            <a:chOff x="10640294" y="2560131"/>
            <a:chExt cx="953648" cy="148539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C31EFF0-D55C-4E26-9EBA-05AB1DD5609A}"/>
                </a:ext>
              </a:extLst>
            </p:cNvPr>
            <p:cNvSpPr/>
            <p:nvPr/>
          </p:nvSpPr>
          <p:spPr>
            <a:xfrm>
              <a:off x="10640294" y="3713018"/>
              <a:ext cx="374070" cy="33250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FA076F0-4F05-4FBB-92B6-2A32AAFDC3D8}"/>
                </a:ext>
              </a:extLst>
            </p:cNvPr>
            <p:cNvCxnSpPr/>
            <p:nvPr/>
          </p:nvCxnSpPr>
          <p:spPr>
            <a:xfrm flipV="1">
              <a:off x="10820400" y="2970358"/>
              <a:ext cx="0" cy="74266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50527E8-6602-4A81-BBF0-269FC81848D6}"/>
                </a:ext>
              </a:extLst>
            </p:cNvPr>
            <p:cNvSpPr txBox="1"/>
            <p:nvPr/>
          </p:nvSpPr>
          <p:spPr>
            <a:xfrm>
              <a:off x="10827329" y="2560131"/>
              <a:ext cx="76661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FF0000"/>
                  </a:solidFill>
                </a:rPr>
                <a:t>V</a:t>
              </a:r>
              <a:r>
                <a:rPr lang="en-US" sz="3200" b="1" baseline="-25000" dirty="0">
                  <a:solidFill>
                    <a:srgbClr val="FF0000"/>
                  </a:solidFill>
                </a:rPr>
                <a:t>t</a:t>
              </a:r>
              <a:r>
                <a:rPr lang="en-US" sz="3200" dirty="0">
                  <a:solidFill>
                    <a:srgbClr val="FF0000"/>
                  </a:solidFill>
                </a:rPr>
                <a:t>  </a:t>
              </a:r>
              <a:r>
                <a:rPr lang="en-US" sz="3200" dirty="0"/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608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918F5D-04C4-4543-8DC5-972FD5EA58A4}"/>
              </a:ext>
            </a:extLst>
          </p:cNvPr>
          <p:cNvSpPr txBox="1"/>
          <p:nvPr/>
        </p:nvSpPr>
        <p:spPr>
          <a:xfrm>
            <a:off x="1565563" y="687433"/>
            <a:ext cx="906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Converting  rev/sec  to  rad/sec: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BA7601-91D2-4294-BD3B-E61D32CAD516}"/>
              </a:ext>
            </a:extLst>
          </p:cNvPr>
          <p:cNvSpPr txBox="1"/>
          <p:nvPr/>
        </p:nvSpPr>
        <p:spPr>
          <a:xfrm>
            <a:off x="1676392" y="1715713"/>
            <a:ext cx="81464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						  </a:t>
            </a:r>
            <a:r>
              <a:rPr lang="en-US" sz="3200" dirty="0"/>
              <a:t>2  ∏  rad</a:t>
            </a:r>
          </a:p>
          <a:p>
            <a:r>
              <a:rPr lang="en-US" sz="3200" b="1" dirty="0"/>
              <a:t>ꙍ</a:t>
            </a:r>
            <a:r>
              <a:rPr lang="en-US" sz="3200" dirty="0"/>
              <a:t>  (rad/sec) </a:t>
            </a:r>
            <a:r>
              <a:rPr lang="en-US" sz="3200" b="1" dirty="0"/>
              <a:t>  =    ꙍ</a:t>
            </a:r>
            <a:r>
              <a:rPr lang="en-US" sz="3200" dirty="0"/>
              <a:t>  (rev/sec)   *   -------------</a:t>
            </a:r>
          </a:p>
          <a:p>
            <a:r>
              <a:rPr lang="en-US" sz="3200" b="1" dirty="0"/>
              <a:t>						</a:t>
            </a:r>
            <a:r>
              <a:rPr lang="en-US" sz="3200" dirty="0"/>
              <a:t>       rev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816799-E3F8-444B-997C-03D7C71BEA0D}"/>
              </a:ext>
            </a:extLst>
          </p:cNvPr>
          <p:cNvSpPr txBox="1"/>
          <p:nvPr/>
        </p:nvSpPr>
        <p:spPr>
          <a:xfrm>
            <a:off x="1676392" y="3674249"/>
            <a:ext cx="9324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ꙍ</a:t>
            </a:r>
            <a:r>
              <a:rPr lang="en-US" sz="3200" b="1" baseline="-25000" dirty="0"/>
              <a:t>1</a:t>
            </a:r>
            <a:r>
              <a:rPr lang="en-US" sz="3200" b="1" dirty="0"/>
              <a:t>   =   </a:t>
            </a:r>
            <a:r>
              <a:rPr lang="en-US" sz="3200" dirty="0"/>
              <a:t>  1.9 rev/sec   *   2   *   3.1416  =   </a:t>
            </a:r>
            <a:r>
              <a:rPr lang="en-US" sz="3200" b="1" dirty="0"/>
              <a:t>11.9 rad/sec 					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6F90E6-C7C5-4308-82D7-7E6DB9C60C6D}"/>
              </a:ext>
            </a:extLst>
          </p:cNvPr>
          <p:cNvSpPr txBox="1"/>
          <p:nvPr/>
        </p:nvSpPr>
        <p:spPr>
          <a:xfrm>
            <a:off x="1676391" y="4786450"/>
            <a:ext cx="9448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ꙍ</a:t>
            </a:r>
            <a:r>
              <a:rPr lang="en-US" sz="3200" b="1" baseline="-25000" dirty="0"/>
              <a:t>2</a:t>
            </a:r>
            <a:r>
              <a:rPr lang="en-US" sz="3200" b="1" dirty="0"/>
              <a:t>   =   </a:t>
            </a:r>
            <a:r>
              <a:rPr lang="en-US" sz="3200" dirty="0"/>
              <a:t>  7.7 rev/sec   *   2   *   3.1416  =   </a:t>
            </a:r>
            <a:r>
              <a:rPr lang="en-US" sz="3200" b="1" dirty="0"/>
              <a:t>48.4 rad/sec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347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FA2380-52C8-4E78-BA26-9955FDA63F8A}"/>
              </a:ext>
            </a:extLst>
          </p:cNvPr>
          <p:cNvSpPr txBox="1"/>
          <p:nvPr/>
        </p:nvSpPr>
        <p:spPr>
          <a:xfrm>
            <a:off x="2119742" y="2034157"/>
            <a:ext cx="7994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</a:t>
            </a:r>
            <a:r>
              <a:rPr lang="en-US" sz="3200" baseline="-25000" dirty="0"/>
              <a:t>t1</a:t>
            </a:r>
            <a:r>
              <a:rPr lang="en-US" sz="3200" dirty="0"/>
              <a:t>   =   ꙍ</a:t>
            </a:r>
            <a:r>
              <a:rPr lang="en-US" sz="3200" baseline="-25000" dirty="0"/>
              <a:t>1</a:t>
            </a:r>
            <a:r>
              <a:rPr lang="en-US" sz="3200" dirty="0"/>
              <a:t>   *   r</a:t>
            </a:r>
            <a:r>
              <a:rPr lang="en-US" sz="3200" baseline="-25000" dirty="0"/>
              <a:t>1</a:t>
            </a:r>
            <a:r>
              <a:rPr lang="en-US" sz="3200" dirty="0"/>
              <a:t>    =   11.9  rad/sec   *   0.5 m </a:t>
            </a:r>
          </a:p>
          <a:p>
            <a:r>
              <a:rPr lang="en-US" sz="3200" dirty="0"/>
              <a:t>        =   5.95  m/sec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918F5D-04C4-4543-8DC5-972FD5EA58A4}"/>
              </a:ext>
            </a:extLst>
          </p:cNvPr>
          <p:cNvSpPr txBox="1"/>
          <p:nvPr/>
        </p:nvSpPr>
        <p:spPr>
          <a:xfrm>
            <a:off x="1565563" y="687433"/>
            <a:ext cx="9060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Calculating Tangential Velocity: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0D33E-A5E7-4E30-958A-A16D79AC7307}"/>
              </a:ext>
            </a:extLst>
          </p:cNvPr>
          <p:cNvSpPr txBox="1"/>
          <p:nvPr/>
        </p:nvSpPr>
        <p:spPr>
          <a:xfrm>
            <a:off x="2119742" y="3746626"/>
            <a:ext cx="79940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V</a:t>
            </a:r>
            <a:r>
              <a:rPr lang="en-US" sz="3200" baseline="-25000" dirty="0"/>
              <a:t>t2</a:t>
            </a:r>
            <a:r>
              <a:rPr lang="en-US" sz="3200" dirty="0"/>
              <a:t>   =   ꙍ</a:t>
            </a:r>
            <a:r>
              <a:rPr lang="en-US" sz="3200" baseline="-25000" dirty="0"/>
              <a:t>1</a:t>
            </a:r>
            <a:r>
              <a:rPr lang="en-US" sz="3200" dirty="0"/>
              <a:t>   *   r</a:t>
            </a:r>
            <a:r>
              <a:rPr lang="en-US" sz="3200" baseline="-25000" dirty="0"/>
              <a:t>1</a:t>
            </a:r>
            <a:r>
              <a:rPr lang="en-US" sz="3200" dirty="0"/>
              <a:t>    =    48.4  rad/sec   *  0.25 m</a:t>
            </a:r>
          </a:p>
          <a:p>
            <a:r>
              <a:rPr lang="en-US" sz="3200" dirty="0"/>
              <a:t>        =   12.1  m/sec   </a:t>
            </a:r>
          </a:p>
        </p:txBody>
      </p:sp>
    </p:spTree>
    <p:extLst>
      <p:ext uri="{BB962C8B-B14F-4D97-AF65-F5344CB8AC3E}">
        <p14:creationId xmlns:p14="http://schemas.microsoft.com/office/powerpoint/2010/main" val="210656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75F7A2-C705-495A-8A99-A2F1C008B1B0}"/>
              </a:ext>
            </a:extLst>
          </p:cNvPr>
          <p:cNvSpPr txBox="1"/>
          <p:nvPr/>
        </p:nvSpPr>
        <p:spPr>
          <a:xfrm>
            <a:off x="1202892" y="2535382"/>
            <a:ext cx="6192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Questions?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9EB68A32-09C5-4934-ABC4-DF00887B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091" y="1499393"/>
            <a:ext cx="2854325" cy="385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45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11E6EF-706A-4D33-9684-F2033FDCBF02}"/>
              </a:ext>
            </a:extLst>
          </p:cNvPr>
          <p:cNvSpPr txBox="1"/>
          <p:nvPr/>
        </p:nvSpPr>
        <p:spPr>
          <a:xfrm>
            <a:off x="1565563" y="406105"/>
            <a:ext cx="906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Units To Keep In Mind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FA2380-52C8-4E78-BA26-9955FDA63F8A}"/>
              </a:ext>
            </a:extLst>
          </p:cNvPr>
          <p:cNvSpPr txBox="1"/>
          <p:nvPr/>
        </p:nvSpPr>
        <p:spPr>
          <a:xfrm>
            <a:off x="2699323" y="1599164"/>
            <a:ext cx="6735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Tangential Velocity   =   v</a:t>
            </a:r>
            <a:r>
              <a:rPr lang="en-US" sz="3200" b="1" baseline="-25000" dirty="0"/>
              <a:t>t</a:t>
            </a:r>
            <a:r>
              <a:rPr lang="en-US" sz="3200" b="1" dirty="0"/>
              <a:t>   =   m/sec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474189-430D-43DD-99E2-F06C5A977FCA}"/>
              </a:ext>
            </a:extLst>
          </p:cNvPr>
          <p:cNvSpPr txBox="1"/>
          <p:nvPr/>
        </p:nvSpPr>
        <p:spPr>
          <a:xfrm>
            <a:off x="2699322" y="2474799"/>
            <a:ext cx="5114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Mass   =   m   =   kg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B0FDE9-04E8-418F-A73B-3B3E27E49A1A}"/>
              </a:ext>
            </a:extLst>
          </p:cNvPr>
          <p:cNvSpPr txBox="1"/>
          <p:nvPr/>
        </p:nvSpPr>
        <p:spPr>
          <a:xfrm>
            <a:off x="2699322" y="3363716"/>
            <a:ext cx="5114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Radius   =   r   =   meters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4EE5800-976A-4E0A-87EC-E79C4CDC661D}"/>
              </a:ext>
            </a:extLst>
          </p:cNvPr>
          <p:cNvSpPr txBox="1"/>
          <p:nvPr/>
        </p:nvSpPr>
        <p:spPr>
          <a:xfrm>
            <a:off x="2699323" y="4252633"/>
            <a:ext cx="8356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Rotational Velocity   =   ꙍ   =   rad/sec</a:t>
            </a:r>
            <a:endParaRPr lang="en-US" sz="3200" b="1" baseline="30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46D9DA-E876-45FF-94F9-7B12610B7919}"/>
              </a:ext>
            </a:extLst>
          </p:cNvPr>
          <p:cNvSpPr txBox="1"/>
          <p:nvPr/>
        </p:nvSpPr>
        <p:spPr>
          <a:xfrm>
            <a:off x="2699323" y="5141550"/>
            <a:ext cx="719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Rotational Inertia   =   I   =   kg * meter</a:t>
            </a:r>
            <a:r>
              <a:rPr lang="en-US" sz="3200" b="1" baseline="30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2105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11E6EF-706A-4D33-9684-F2033FDCBF02}"/>
              </a:ext>
            </a:extLst>
          </p:cNvPr>
          <p:cNvSpPr txBox="1"/>
          <p:nvPr/>
        </p:nvSpPr>
        <p:spPr>
          <a:xfrm>
            <a:off x="1565563" y="294478"/>
            <a:ext cx="906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Equations for Angular Momentum (L)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FA2380-52C8-4E78-BA26-9955FDA63F8A}"/>
              </a:ext>
            </a:extLst>
          </p:cNvPr>
          <p:cNvSpPr txBox="1"/>
          <p:nvPr/>
        </p:nvSpPr>
        <p:spPr>
          <a:xfrm>
            <a:off x="2456876" y="1661516"/>
            <a:ext cx="797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   =   Rotational Inertia  *  Angular Rate</a:t>
            </a:r>
          </a:p>
          <a:p>
            <a:r>
              <a:rPr lang="en-US" sz="3200" b="1" dirty="0"/>
              <a:t>L</a:t>
            </a:r>
            <a:r>
              <a:rPr lang="en-US" sz="3200" dirty="0"/>
              <a:t>   =   </a:t>
            </a:r>
            <a:r>
              <a:rPr lang="en-US" sz="3200" b="1" dirty="0"/>
              <a:t>I</a:t>
            </a:r>
            <a:r>
              <a:rPr lang="en-US" sz="3200" dirty="0"/>
              <a:t>   *  </a:t>
            </a:r>
            <a:r>
              <a:rPr lang="en-US" sz="3200" b="1" dirty="0"/>
              <a:t>ꙍ</a:t>
            </a:r>
            <a:r>
              <a:rPr lang="en-US" sz="3200" dirty="0"/>
              <a:t>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3294F7-97C8-417C-B159-CE64AC563010}"/>
              </a:ext>
            </a:extLst>
          </p:cNvPr>
          <p:cNvSpPr txBox="1"/>
          <p:nvPr/>
        </p:nvSpPr>
        <p:spPr>
          <a:xfrm>
            <a:off x="2456876" y="3222902"/>
            <a:ext cx="7691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   =   Mass   *   Tangential Vel   *   Radius</a:t>
            </a:r>
          </a:p>
          <a:p>
            <a:r>
              <a:rPr lang="en-US" sz="3200" b="1" dirty="0"/>
              <a:t>L</a:t>
            </a:r>
            <a:r>
              <a:rPr lang="en-US" sz="3200" dirty="0"/>
              <a:t>   =   </a:t>
            </a:r>
            <a:r>
              <a:rPr lang="en-US" sz="3200" b="1" dirty="0"/>
              <a:t>m  *  v</a:t>
            </a:r>
            <a:r>
              <a:rPr lang="en-US" sz="3200" b="1" baseline="-25000" dirty="0"/>
              <a:t>t</a:t>
            </a:r>
            <a:r>
              <a:rPr lang="en-US" sz="3200" b="1" dirty="0"/>
              <a:t>  *  r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751510-863F-4DFC-85A4-03C04265D2E9}"/>
              </a:ext>
            </a:extLst>
          </p:cNvPr>
          <p:cNvSpPr txBox="1"/>
          <p:nvPr/>
        </p:nvSpPr>
        <p:spPr>
          <a:xfrm>
            <a:off x="2456877" y="4784288"/>
            <a:ext cx="76915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   =   Mass   *   Angular Rate   *  Radius</a:t>
            </a:r>
            <a:r>
              <a:rPr lang="en-US" sz="3200" baseline="30000" dirty="0"/>
              <a:t>2</a:t>
            </a:r>
          </a:p>
          <a:p>
            <a:r>
              <a:rPr lang="en-US" sz="3200" b="1" dirty="0"/>
              <a:t>L   =   m   *   ꙍ   *   r</a:t>
            </a:r>
            <a:r>
              <a:rPr lang="en-US" sz="3200" b="1" baseline="30000" dirty="0"/>
              <a:t>2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953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11E6EF-706A-4D33-9684-F2033FDCBF02}"/>
              </a:ext>
            </a:extLst>
          </p:cNvPr>
          <p:cNvSpPr txBox="1"/>
          <p:nvPr/>
        </p:nvSpPr>
        <p:spPr>
          <a:xfrm>
            <a:off x="1565563" y="368774"/>
            <a:ext cx="906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Angular Momentum Unit Check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FA2380-52C8-4E78-BA26-9955FDA63F8A}"/>
              </a:ext>
            </a:extLst>
          </p:cNvPr>
          <p:cNvSpPr txBox="1"/>
          <p:nvPr/>
        </p:nvSpPr>
        <p:spPr>
          <a:xfrm>
            <a:off x="3505946" y="2144568"/>
            <a:ext cx="4966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</a:t>
            </a:r>
            <a:r>
              <a:rPr lang="en-US" sz="3200" dirty="0"/>
              <a:t>           =            </a:t>
            </a:r>
            <a:r>
              <a:rPr lang="en-US" sz="3200" b="1" dirty="0"/>
              <a:t>I</a:t>
            </a:r>
            <a:r>
              <a:rPr lang="en-US" sz="3200" dirty="0"/>
              <a:t>        *        </a:t>
            </a:r>
            <a:r>
              <a:rPr lang="en-US" sz="3200" b="1" dirty="0"/>
              <a:t>ꙍ</a:t>
            </a:r>
            <a:r>
              <a:rPr lang="en-US" sz="3200" dirty="0"/>
              <a:t> 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E9D04E-2B5F-4FDD-890E-E803B83909E6}"/>
              </a:ext>
            </a:extLst>
          </p:cNvPr>
          <p:cNvSpPr txBox="1"/>
          <p:nvPr/>
        </p:nvSpPr>
        <p:spPr>
          <a:xfrm>
            <a:off x="3095171" y="3179876"/>
            <a:ext cx="158931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kg * 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</a:p>
          <a:p>
            <a:r>
              <a:rPr lang="en-US" sz="2800" dirty="0"/>
              <a:t>----------</a:t>
            </a:r>
            <a:r>
              <a:rPr lang="en-US" sz="3200" dirty="0"/>
              <a:t> </a:t>
            </a:r>
          </a:p>
          <a:p>
            <a:r>
              <a:rPr lang="en-US" sz="3200" dirty="0">
                <a:solidFill>
                  <a:srgbClr val="FF0000"/>
                </a:solidFill>
              </a:rPr>
              <a:t>   </a:t>
            </a:r>
            <a:r>
              <a:rPr lang="en-US" sz="2800" dirty="0">
                <a:solidFill>
                  <a:srgbClr val="FF0000"/>
                </a:solidFill>
              </a:rPr>
              <a:t>sec </a:t>
            </a:r>
            <a:r>
              <a:rPr lang="en-US" sz="2800" dirty="0"/>
              <a:t>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73264E9-D263-4C22-99A6-84BC503AB8CD}"/>
              </a:ext>
            </a:extLst>
          </p:cNvPr>
          <p:cNvSpPr txBox="1"/>
          <p:nvPr/>
        </p:nvSpPr>
        <p:spPr>
          <a:xfrm>
            <a:off x="5444678" y="3595508"/>
            <a:ext cx="1693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kg * m</a:t>
            </a:r>
            <a:r>
              <a:rPr lang="en-US" sz="2800" baseline="30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E02468-7F09-437C-82D4-37A6C63CC10E}"/>
              </a:ext>
            </a:extLst>
          </p:cNvPr>
          <p:cNvSpPr txBox="1"/>
          <p:nvPr/>
        </p:nvSpPr>
        <p:spPr>
          <a:xfrm>
            <a:off x="7386626" y="3595508"/>
            <a:ext cx="1693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800" dirty="0">
                <a:solidFill>
                  <a:srgbClr val="FF0000"/>
                </a:solidFill>
              </a:rPr>
              <a:t>rad/sec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919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B33CED-C96C-4E13-A39C-0859DB96B90D}"/>
              </a:ext>
            </a:extLst>
          </p:cNvPr>
          <p:cNvSpPr txBox="1"/>
          <p:nvPr/>
        </p:nvSpPr>
        <p:spPr>
          <a:xfrm>
            <a:off x="2229597" y="1599567"/>
            <a:ext cx="3976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L</a:t>
            </a:r>
            <a:r>
              <a:rPr lang="en-US" sz="5400" dirty="0"/>
              <a:t>   =   </a:t>
            </a:r>
            <a:r>
              <a:rPr lang="en-US" sz="5400" b="1" dirty="0"/>
              <a:t>I</a:t>
            </a:r>
            <a:r>
              <a:rPr lang="en-US" sz="5400" dirty="0"/>
              <a:t>   *  </a:t>
            </a:r>
            <a:r>
              <a:rPr lang="en-US" sz="5400" b="1" dirty="0"/>
              <a:t>ꙍ</a:t>
            </a:r>
            <a:r>
              <a:rPr lang="en-US" sz="5400" dirty="0"/>
              <a:t>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9F98AE-83D0-4DA2-8EBB-0CC3AD626376}"/>
              </a:ext>
            </a:extLst>
          </p:cNvPr>
          <p:cNvSpPr txBox="1"/>
          <p:nvPr/>
        </p:nvSpPr>
        <p:spPr>
          <a:xfrm>
            <a:off x="1807027" y="298092"/>
            <a:ext cx="906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Conservation of Angular Momentum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CA6EF9-E9FD-447F-AB49-A27528E80BEE}"/>
              </a:ext>
            </a:extLst>
          </p:cNvPr>
          <p:cNvSpPr txBox="1"/>
          <p:nvPr/>
        </p:nvSpPr>
        <p:spPr>
          <a:xfrm>
            <a:off x="7039431" y="4198582"/>
            <a:ext cx="4223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For example, as the inertia (I) of the system is changed, the system responds automatically by changing the rotational rate (ꙍ).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FA0C6E-83CB-4FC1-80A8-4B78B4C4D939}"/>
              </a:ext>
            </a:extLst>
          </p:cNvPr>
          <p:cNvSpPr txBox="1"/>
          <p:nvPr/>
        </p:nvSpPr>
        <p:spPr>
          <a:xfrm>
            <a:off x="7039431" y="1779632"/>
            <a:ext cx="42236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a situation where Angular Momentum is “conserved”, the Angular Momentum remains constant even as parameters are changed.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9FC0CD2-45DC-4EB0-ADA7-1625ADA1E7DD}"/>
              </a:ext>
            </a:extLst>
          </p:cNvPr>
          <p:cNvGrpSpPr/>
          <p:nvPr/>
        </p:nvGrpSpPr>
        <p:grpSpPr>
          <a:xfrm>
            <a:off x="740229" y="2958599"/>
            <a:ext cx="3236688" cy="1142998"/>
            <a:chOff x="740229" y="3124859"/>
            <a:chExt cx="3236688" cy="1142998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00212D17-C6A0-4BC1-9A4D-6F7CB13665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76917" y="3124859"/>
              <a:ext cx="0" cy="1142998"/>
            </a:xfrm>
            <a:prstGeom prst="straightConnector1">
              <a:avLst/>
            </a:prstGeom>
            <a:ln w="1270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B0922C5-C344-4AB3-99AF-F176A3534FCA}"/>
                </a:ext>
              </a:extLst>
            </p:cNvPr>
            <p:cNvSpPr txBox="1"/>
            <p:nvPr/>
          </p:nvSpPr>
          <p:spPr>
            <a:xfrm>
              <a:off x="740229" y="3207658"/>
              <a:ext cx="2133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Increasing Inertia…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74CDD9A-7BEF-4183-8CF0-4AD99E77C69F}"/>
              </a:ext>
            </a:extLst>
          </p:cNvPr>
          <p:cNvGrpSpPr/>
          <p:nvPr/>
        </p:nvGrpSpPr>
        <p:grpSpPr>
          <a:xfrm>
            <a:off x="740229" y="2962225"/>
            <a:ext cx="4767945" cy="1176499"/>
            <a:chOff x="740229" y="3128485"/>
            <a:chExt cx="4767945" cy="1176499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F125448-C402-49D4-A106-D6F6E713A642}"/>
                </a:ext>
              </a:extLst>
            </p:cNvPr>
            <p:cNvCxnSpPr>
              <a:cxnSpLocks/>
            </p:cNvCxnSpPr>
            <p:nvPr/>
          </p:nvCxnSpPr>
          <p:spPr>
            <a:xfrm>
              <a:off x="5508174" y="3128485"/>
              <a:ext cx="0" cy="1139372"/>
            </a:xfrm>
            <a:prstGeom prst="straightConnector1">
              <a:avLst/>
            </a:prstGeom>
            <a:ln w="1270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9727AE6-620F-4427-AB57-DD8FC7BFFD40}"/>
                </a:ext>
              </a:extLst>
            </p:cNvPr>
            <p:cNvSpPr txBox="1"/>
            <p:nvPr/>
          </p:nvSpPr>
          <p:spPr>
            <a:xfrm>
              <a:off x="740229" y="3658653"/>
              <a:ext cx="21335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Results in a decrease in Angular Rate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3DC0291-4FD3-40BB-AE86-72D5C49BDDDF}"/>
              </a:ext>
            </a:extLst>
          </p:cNvPr>
          <p:cNvGrpSpPr/>
          <p:nvPr/>
        </p:nvGrpSpPr>
        <p:grpSpPr>
          <a:xfrm>
            <a:off x="740229" y="4777171"/>
            <a:ext cx="3236688" cy="1139372"/>
            <a:chOff x="740229" y="4943431"/>
            <a:chExt cx="3236688" cy="1139372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3488501D-714E-4B66-B910-7C178E0AC01C}"/>
                </a:ext>
              </a:extLst>
            </p:cNvPr>
            <p:cNvCxnSpPr>
              <a:cxnSpLocks/>
            </p:cNvCxnSpPr>
            <p:nvPr/>
          </p:nvCxnSpPr>
          <p:spPr>
            <a:xfrm>
              <a:off x="3976917" y="4943431"/>
              <a:ext cx="0" cy="1139372"/>
            </a:xfrm>
            <a:prstGeom prst="straightConnector1">
              <a:avLst/>
            </a:prstGeom>
            <a:ln w="1270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BA77151-2724-4868-A6DA-89348E227328}"/>
                </a:ext>
              </a:extLst>
            </p:cNvPr>
            <p:cNvSpPr txBox="1"/>
            <p:nvPr/>
          </p:nvSpPr>
          <p:spPr>
            <a:xfrm>
              <a:off x="740229" y="4951705"/>
              <a:ext cx="2133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Decreasing Inertia…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792A87A-7E1F-4AC8-8F13-0AE4413C7C46}"/>
              </a:ext>
            </a:extLst>
          </p:cNvPr>
          <p:cNvGrpSpPr/>
          <p:nvPr/>
        </p:nvGrpSpPr>
        <p:grpSpPr>
          <a:xfrm>
            <a:off x="740228" y="4773545"/>
            <a:ext cx="4767946" cy="1142998"/>
            <a:chOff x="740228" y="4939805"/>
            <a:chExt cx="4767946" cy="1142998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331E803-BB44-4F5C-8629-341BB89EF34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08174" y="4939805"/>
              <a:ext cx="0" cy="1142998"/>
            </a:xfrm>
            <a:prstGeom prst="straightConnector1">
              <a:avLst/>
            </a:prstGeom>
            <a:ln w="1270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DCBFA74-19F2-4245-A16B-2CD0A474F82B}"/>
                </a:ext>
              </a:extLst>
            </p:cNvPr>
            <p:cNvSpPr txBox="1"/>
            <p:nvPr/>
          </p:nvSpPr>
          <p:spPr>
            <a:xfrm>
              <a:off x="740228" y="5402700"/>
              <a:ext cx="22787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Results in an Increase in Angular Rate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210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FF89654F-F818-427B-B049-0CD0B5A5A5E3}"/>
              </a:ext>
            </a:extLst>
          </p:cNvPr>
          <p:cNvGrpSpPr/>
          <p:nvPr/>
        </p:nvGrpSpPr>
        <p:grpSpPr>
          <a:xfrm>
            <a:off x="2896542" y="3289335"/>
            <a:ext cx="3220146" cy="2407759"/>
            <a:chOff x="4752111" y="1530916"/>
            <a:chExt cx="4776353" cy="412173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F6D9CB1-0357-46EB-A6E7-3359E26DE932}"/>
                </a:ext>
              </a:extLst>
            </p:cNvPr>
            <p:cNvSpPr/>
            <p:nvPr/>
          </p:nvSpPr>
          <p:spPr>
            <a:xfrm>
              <a:off x="8524009" y="1530916"/>
              <a:ext cx="1004455" cy="101138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FABFB72-46C8-4EB1-9DAD-87F66CCD0ABA}"/>
                </a:ext>
              </a:extLst>
            </p:cNvPr>
            <p:cNvSpPr/>
            <p:nvPr/>
          </p:nvSpPr>
          <p:spPr>
            <a:xfrm>
              <a:off x="4752111" y="2036612"/>
              <a:ext cx="387927" cy="278476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A433F5C-7D08-4B2A-A5F5-91FBE6EB4B93}"/>
                </a:ext>
              </a:extLst>
            </p:cNvPr>
            <p:cNvSpPr/>
            <p:nvPr/>
          </p:nvSpPr>
          <p:spPr>
            <a:xfrm>
              <a:off x="4835238" y="2036607"/>
              <a:ext cx="235527" cy="27847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32951AF-BB4E-4E8A-9C28-3FDA4DFF12D3}"/>
                </a:ext>
              </a:extLst>
            </p:cNvPr>
            <p:cNvCxnSpPr>
              <a:stCxn id="15" idx="0"/>
            </p:cNvCxnSpPr>
            <p:nvPr/>
          </p:nvCxnSpPr>
          <p:spPr>
            <a:xfrm>
              <a:off x="4953002" y="2036607"/>
              <a:ext cx="356754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05225C2-8F5B-4E5F-9FC5-C25DECCBE4C8}"/>
                </a:ext>
              </a:extLst>
            </p:cNvPr>
            <p:cNvCxnSpPr>
              <a:cxnSpLocks/>
            </p:cNvCxnSpPr>
            <p:nvPr/>
          </p:nvCxnSpPr>
          <p:spPr>
            <a:xfrm>
              <a:off x="4953002" y="2022752"/>
              <a:ext cx="17318" cy="362989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84589FA-FB5C-47E3-8D6A-7822E5EA6157}"/>
                </a:ext>
              </a:extLst>
            </p:cNvPr>
            <p:cNvCxnSpPr/>
            <p:nvPr/>
          </p:nvCxnSpPr>
          <p:spPr>
            <a:xfrm>
              <a:off x="4970320" y="2812473"/>
              <a:ext cx="4055916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20ABBEC-CC30-45A4-A520-0C1444645A1E}"/>
                </a:ext>
              </a:extLst>
            </p:cNvPr>
            <p:cNvSpPr txBox="1"/>
            <p:nvPr/>
          </p:nvSpPr>
          <p:spPr>
            <a:xfrm>
              <a:off x="6448595" y="2427753"/>
              <a:ext cx="1201072" cy="131717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/>
                <a:t>r</a:t>
              </a:r>
              <a:r>
                <a:rPr lang="en-US" sz="4400" baseline="-25000" dirty="0"/>
                <a:t>1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4502E63A-BE67-43CD-88F5-0F4C8223D670}"/>
              </a:ext>
            </a:extLst>
          </p:cNvPr>
          <p:cNvSpPr txBox="1"/>
          <p:nvPr/>
        </p:nvSpPr>
        <p:spPr>
          <a:xfrm>
            <a:off x="1645775" y="218114"/>
            <a:ext cx="8624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Conservation of Angular Momentum Experiment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46E252-F4E6-429D-95E0-B50544C60FCA}"/>
              </a:ext>
            </a:extLst>
          </p:cNvPr>
          <p:cNvSpPr txBox="1"/>
          <p:nvPr/>
        </p:nvSpPr>
        <p:spPr>
          <a:xfrm>
            <a:off x="1039750" y="1047767"/>
            <a:ext cx="105498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simple experiment can be conducted using a golf ball attached to a string.  The string passes through a tube so the string can be pulled while the golf ball is spinning.  Pulling the string reduces the radius of rotation causing the rotation rate to increase.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A07084A-9A67-47EF-BE12-A79578DE9EFB}"/>
              </a:ext>
            </a:extLst>
          </p:cNvPr>
          <p:cNvGrpSpPr/>
          <p:nvPr/>
        </p:nvGrpSpPr>
        <p:grpSpPr>
          <a:xfrm>
            <a:off x="7086511" y="3276258"/>
            <a:ext cx="1971836" cy="2847451"/>
            <a:chOff x="7086511" y="3276258"/>
            <a:chExt cx="1971836" cy="284745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778FAE8-E047-49F7-9349-65DC4BEC9BE0}"/>
                </a:ext>
              </a:extLst>
            </p:cNvPr>
            <p:cNvGrpSpPr/>
            <p:nvPr/>
          </p:nvGrpSpPr>
          <p:grpSpPr>
            <a:xfrm>
              <a:off x="7086511" y="3276258"/>
              <a:ext cx="1971836" cy="2632334"/>
              <a:chOff x="4752111" y="1517061"/>
              <a:chExt cx="3121737" cy="4135586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94BA1ED4-5994-436F-8B1C-931A03F070B4}"/>
                  </a:ext>
                </a:extLst>
              </p:cNvPr>
              <p:cNvSpPr/>
              <p:nvPr/>
            </p:nvSpPr>
            <p:spPr>
              <a:xfrm>
                <a:off x="6869393" y="1517061"/>
                <a:ext cx="1004455" cy="101138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B57931F-0EA4-4C0D-ADDF-D42DEB429853}"/>
                  </a:ext>
                </a:extLst>
              </p:cNvPr>
              <p:cNvSpPr/>
              <p:nvPr/>
            </p:nvSpPr>
            <p:spPr>
              <a:xfrm>
                <a:off x="4752111" y="2036612"/>
                <a:ext cx="387927" cy="27847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5DAA90D-D7AA-41DE-917E-065C72D01D59}"/>
                  </a:ext>
                </a:extLst>
              </p:cNvPr>
              <p:cNvSpPr/>
              <p:nvPr/>
            </p:nvSpPr>
            <p:spPr>
              <a:xfrm>
                <a:off x="4835238" y="2036607"/>
                <a:ext cx="235527" cy="2784763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0970381B-929A-4A84-BD4F-95311A472B7C}"/>
                  </a:ext>
                </a:extLst>
              </p:cNvPr>
              <p:cNvCxnSpPr>
                <a:cxnSpLocks/>
                <a:stCxn id="4" idx="0"/>
              </p:cNvCxnSpPr>
              <p:nvPr/>
            </p:nvCxnSpPr>
            <p:spPr>
              <a:xfrm flipV="1">
                <a:off x="4953002" y="2036606"/>
                <a:ext cx="1926769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6AEC1EFD-745C-41CC-AB96-67CE9712E4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3002" y="2022752"/>
                <a:ext cx="17318" cy="362989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A920850F-6FE6-486A-B056-CE62ABFFCF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70320" y="2812472"/>
                <a:ext cx="2401300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arrow" w="lg" len="lg"/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3ADBEA3-6DA6-4AAC-B1E1-3A8D12E8427C}"/>
                  </a:ext>
                </a:extLst>
              </p:cNvPr>
              <p:cNvSpPr txBox="1"/>
              <p:nvPr/>
            </p:nvSpPr>
            <p:spPr>
              <a:xfrm>
                <a:off x="5679665" y="2427752"/>
                <a:ext cx="1048807" cy="120884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/>
                  <a:t>r</a:t>
                </a:r>
                <a:r>
                  <a:rPr lang="en-US" sz="4400" baseline="-25000" dirty="0"/>
                  <a:t>2</a:t>
                </a:r>
              </a:p>
            </p:txBody>
          </p: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0947F7D-8612-4478-A2CF-4D772C994761}"/>
                </a:ext>
              </a:extLst>
            </p:cNvPr>
            <p:cNvCxnSpPr/>
            <p:nvPr/>
          </p:nvCxnSpPr>
          <p:spPr>
            <a:xfrm>
              <a:off x="7672398" y="5500255"/>
              <a:ext cx="0" cy="623454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C11EC53-78AE-4C9F-89B0-E3CC749D64E8}"/>
                </a:ext>
              </a:extLst>
            </p:cNvPr>
            <p:cNvSpPr txBox="1"/>
            <p:nvPr/>
          </p:nvSpPr>
          <p:spPr>
            <a:xfrm>
              <a:off x="7997371" y="5697094"/>
              <a:ext cx="7437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880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220384-607F-4E2C-BC52-DC3C7801C3A0}"/>
              </a:ext>
            </a:extLst>
          </p:cNvPr>
          <p:cNvSpPr txBox="1"/>
          <p:nvPr/>
        </p:nvSpPr>
        <p:spPr>
          <a:xfrm>
            <a:off x="2034307" y="1230060"/>
            <a:ext cx="7691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L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dirty="0"/>
              <a:t>   =   </a:t>
            </a:r>
            <a:r>
              <a:rPr lang="en-US" sz="3200" b="1" dirty="0">
                <a:solidFill>
                  <a:srgbClr val="FF0000"/>
                </a:solidFill>
              </a:rPr>
              <a:t>L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baseline="-25000" dirty="0"/>
              <a:t> </a:t>
            </a:r>
            <a:r>
              <a:rPr lang="en-US" sz="3200" b="1" dirty="0"/>
              <a:t>      </a:t>
            </a:r>
            <a:r>
              <a:rPr lang="en-US" sz="2000" dirty="0"/>
              <a:t>(True if conservation of Angular Momentum exists)</a:t>
            </a:r>
            <a:endParaRPr lang="en-US" sz="2000" baseline="-25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24A24E-309B-4113-8BD2-79A4BDB009A1}"/>
              </a:ext>
            </a:extLst>
          </p:cNvPr>
          <p:cNvSpPr txBox="1"/>
          <p:nvPr/>
        </p:nvSpPr>
        <p:spPr>
          <a:xfrm>
            <a:off x="1746826" y="291320"/>
            <a:ext cx="906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The Math Predicting What Will Happen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648701-D5FD-4559-BEEF-B0E0682487E0}"/>
              </a:ext>
            </a:extLst>
          </p:cNvPr>
          <p:cNvSpPr txBox="1"/>
          <p:nvPr/>
        </p:nvSpPr>
        <p:spPr>
          <a:xfrm>
            <a:off x="2034306" y="2024728"/>
            <a:ext cx="76915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m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dirty="0">
                <a:solidFill>
                  <a:srgbClr val="00B050"/>
                </a:solidFill>
              </a:rPr>
              <a:t>   *   ꙍ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dirty="0">
                <a:solidFill>
                  <a:srgbClr val="00B050"/>
                </a:solidFill>
              </a:rPr>
              <a:t>   *   r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baseline="30000" dirty="0"/>
              <a:t>2</a:t>
            </a:r>
            <a:r>
              <a:rPr lang="en-US" sz="3200" b="1" baseline="30000" dirty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   </a:t>
            </a:r>
            <a:r>
              <a:rPr lang="en-US" sz="3200" b="1" dirty="0"/>
              <a:t>=    </a:t>
            </a:r>
            <a:r>
              <a:rPr lang="en-US" sz="3200" b="1" dirty="0">
                <a:solidFill>
                  <a:srgbClr val="FF0000"/>
                </a:solidFill>
              </a:rPr>
              <a:t>m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FF0000"/>
                </a:solidFill>
              </a:rPr>
              <a:t>   *   ꙍ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dirty="0">
                <a:solidFill>
                  <a:srgbClr val="FF0000"/>
                </a:solidFill>
              </a:rPr>
              <a:t>   *   r</a:t>
            </a:r>
            <a:r>
              <a:rPr lang="en-US" sz="3200" b="1" baseline="-25000" dirty="0">
                <a:solidFill>
                  <a:srgbClr val="FF0000"/>
                </a:solidFill>
              </a:rPr>
              <a:t>2</a:t>
            </a:r>
            <a:r>
              <a:rPr lang="en-US" sz="3200" b="1" baseline="30000" dirty="0"/>
              <a:t>2</a:t>
            </a:r>
            <a:r>
              <a:rPr lang="en-US" sz="3200" b="1" dirty="0">
                <a:solidFill>
                  <a:srgbClr val="FF0000"/>
                </a:solidFill>
              </a:rPr>
              <a:t>     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39D712E-77BD-41C6-9B10-54A4A0221932}"/>
              </a:ext>
            </a:extLst>
          </p:cNvPr>
          <p:cNvGrpSpPr/>
          <p:nvPr/>
        </p:nvGrpSpPr>
        <p:grpSpPr>
          <a:xfrm>
            <a:off x="2034305" y="2824918"/>
            <a:ext cx="8509004" cy="1558947"/>
            <a:chOff x="2034305" y="2824918"/>
            <a:chExt cx="8509004" cy="1558947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BF4874C-6A0E-418E-B3A2-7B9E036F819F}"/>
                </a:ext>
              </a:extLst>
            </p:cNvPr>
            <p:cNvGrpSpPr/>
            <p:nvPr/>
          </p:nvGrpSpPr>
          <p:grpSpPr>
            <a:xfrm>
              <a:off x="2034306" y="3797504"/>
              <a:ext cx="7691581" cy="586361"/>
              <a:chOff x="1992740" y="2821857"/>
              <a:chExt cx="7691581" cy="586361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E878B6-1DA8-4962-9B24-4E046C13A97C}"/>
                  </a:ext>
                </a:extLst>
              </p:cNvPr>
              <p:cNvSpPr txBox="1"/>
              <p:nvPr/>
            </p:nvSpPr>
            <p:spPr>
              <a:xfrm>
                <a:off x="1992740" y="2821857"/>
                <a:ext cx="769158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solidFill>
                      <a:srgbClr val="00B050"/>
                    </a:solidFill>
                  </a:rPr>
                  <a:t>m</a:t>
                </a:r>
                <a:r>
                  <a:rPr lang="en-US" sz="3200" b="1" baseline="-25000" dirty="0">
                    <a:solidFill>
                      <a:srgbClr val="00B050"/>
                    </a:solidFill>
                  </a:rPr>
                  <a:t>1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   *   ꙍ</a:t>
                </a:r>
                <a:r>
                  <a:rPr lang="en-US" sz="3200" b="1" baseline="-25000" dirty="0">
                    <a:solidFill>
                      <a:srgbClr val="00B050"/>
                    </a:solidFill>
                  </a:rPr>
                  <a:t>1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   *   r</a:t>
                </a:r>
                <a:r>
                  <a:rPr lang="en-US" sz="3200" b="1" baseline="-25000" dirty="0">
                    <a:solidFill>
                      <a:srgbClr val="00B050"/>
                    </a:solidFill>
                  </a:rPr>
                  <a:t>1</a:t>
                </a:r>
                <a:r>
                  <a:rPr lang="en-US" sz="3200" b="1" baseline="30000" dirty="0"/>
                  <a:t>2</a:t>
                </a:r>
                <a:r>
                  <a:rPr lang="en-US" sz="3200" b="1" baseline="30000" dirty="0">
                    <a:solidFill>
                      <a:srgbClr val="00B050"/>
                    </a:solidFill>
                  </a:rPr>
                  <a:t> </a:t>
                </a:r>
                <a:r>
                  <a:rPr lang="en-US" sz="3200" b="1" dirty="0">
                    <a:solidFill>
                      <a:srgbClr val="00B050"/>
                    </a:solidFill>
                  </a:rPr>
                  <a:t>   </a:t>
                </a:r>
                <a:r>
                  <a:rPr lang="en-US" sz="3200" b="1" dirty="0"/>
                  <a:t>=    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m</a:t>
                </a:r>
                <a:r>
                  <a:rPr lang="en-US" sz="32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   *   ꙍ</a:t>
                </a:r>
                <a:r>
                  <a:rPr lang="en-US" sz="32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   *   r</a:t>
                </a:r>
                <a:r>
                  <a:rPr lang="en-US" sz="32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3200" b="1" baseline="30000" dirty="0"/>
                  <a:t>2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      </a:t>
                </a:r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167A1E64-2CCF-42DD-B657-2115720FBD47}"/>
                  </a:ext>
                </a:extLst>
              </p:cNvPr>
              <p:cNvGrpSpPr/>
              <p:nvPr/>
            </p:nvGrpSpPr>
            <p:grpSpPr>
              <a:xfrm>
                <a:off x="2103582" y="2902527"/>
                <a:ext cx="4145971" cy="505691"/>
                <a:chOff x="2082800" y="3740730"/>
                <a:chExt cx="4145971" cy="505691"/>
              </a:xfrm>
            </p:grpSpPr>
            <p:cxnSp>
              <p:nvCxnSpPr>
                <p:cNvPr id="6" name="Straight Connector 5">
                  <a:extLst>
                    <a:ext uri="{FF2B5EF4-FFF2-40B4-BE49-F238E27FC236}">
                      <a16:creationId xmlns:a16="http://schemas.microsoft.com/office/drawing/2014/main" id="{297C78D0-0095-4CAB-9839-F2EDF9E1F137}"/>
                    </a:ext>
                  </a:extLst>
                </p:cNvPr>
                <p:cNvCxnSpPr/>
                <p:nvPr/>
              </p:nvCxnSpPr>
              <p:spPr>
                <a:xfrm flipV="1">
                  <a:off x="2082800" y="3740730"/>
                  <a:ext cx="376384" cy="477982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>
                  <a:extLst>
                    <a:ext uri="{FF2B5EF4-FFF2-40B4-BE49-F238E27FC236}">
                      <a16:creationId xmlns:a16="http://schemas.microsoft.com/office/drawing/2014/main" id="{6133ADF8-9B3B-49CC-B9E9-1CBCCB3F570C}"/>
                    </a:ext>
                  </a:extLst>
                </p:cNvPr>
                <p:cNvCxnSpPr/>
                <p:nvPr/>
              </p:nvCxnSpPr>
              <p:spPr>
                <a:xfrm flipV="1">
                  <a:off x="5852387" y="3768439"/>
                  <a:ext cx="376384" cy="477982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8DB1896-D7B2-470F-A286-759C6207AC9C}"/>
                </a:ext>
              </a:extLst>
            </p:cNvPr>
            <p:cNvSpPr txBox="1"/>
            <p:nvPr/>
          </p:nvSpPr>
          <p:spPr>
            <a:xfrm>
              <a:off x="2034305" y="2824918"/>
              <a:ext cx="85090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The Mass (m) does not change when the radius changes, thus mass drops out of the mathematical assessment: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992DB33-5C34-4190-B9CF-FA9926AF8342}"/>
              </a:ext>
            </a:extLst>
          </p:cNvPr>
          <p:cNvGrpSpPr/>
          <p:nvPr/>
        </p:nvGrpSpPr>
        <p:grpSpPr>
          <a:xfrm>
            <a:off x="3953161" y="4613928"/>
            <a:ext cx="7629239" cy="1666277"/>
            <a:chOff x="3953161" y="4613928"/>
            <a:chExt cx="7629239" cy="166627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97F6FF5-7A8E-4F60-9A4E-67BE392156BD}"/>
                </a:ext>
              </a:extLst>
            </p:cNvPr>
            <p:cNvSpPr txBox="1"/>
            <p:nvPr/>
          </p:nvSpPr>
          <p:spPr>
            <a:xfrm>
              <a:off x="3953161" y="4613928"/>
              <a:ext cx="3403603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  </a:t>
              </a:r>
              <a:r>
                <a:rPr lang="en-US" sz="3200" b="1" dirty="0">
                  <a:solidFill>
                    <a:srgbClr val="FF0000"/>
                  </a:solidFill>
                </a:rPr>
                <a:t>ꙍ</a:t>
              </a:r>
              <a:r>
                <a:rPr lang="en-US" sz="3200" b="1" baseline="-25000" dirty="0">
                  <a:solidFill>
                    <a:srgbClr val="FF0000"/>
                  </a:solidFill>
                </a:rPr>
                <a:t>2</a:t>
              </a:r>
              <a:r>
                <a:rPr lang="en-US" sz="3200" b="1" dirty="0"/>
                <a:t>                 </a:t>
              </a:r>
              <a:r>
                <a:rPr lang="en-US" sz="3200" b="1" dirty="0">
                  <a:solidFill>
                    <a:srgbClr val="00B050"/>
                  </a:solidFill>
                </a:rPr>
                <a:t>r</a:t>
              </a:r>
              <a:r>
                <a:rPr lang="en-US" sz="3200" b="1" baseline="-25000" dirty="0">
                  <a:solidFill>
                    <a:srgbClr val="00B050"/>
                  </a:solidFill>
                </a:rPr>
                <a:t>1</a:t>
              </a:r>
              <a:r>
                <a:rPr lang="en-US" sz="3200" b="1" baseline="30000" dirty="0"/>
                <a:t>2</a:t>
              </a:r>
              <a:endParaRPr lang="en-US" sz="3200" b="1" dirty="0"/>
            </a:p>
            <a:p>
              <a:r>
                <a:rPr lang="en-US" sz="3200" b="1" dirty="0"/>
                <a:t>-------     =     -------</a:t>
              </a:r>
            </a:p>
            <a:p>
              <a:r>
                <a:rPr lang="en-US" sz="3200" b="1" dirty="0"/>
                <a:t>  </a:t>
              </a:r>
              <a:r>
                <a:rPr lang="en-US" sz="3200" b="1" dirty="0">
                  <a:solidFill>
                    <a:srgbClr val="00B050"/>
                  </a:solidFill>
                </a:rPr>
                <a:t>ꙍ</a:t>
              </a:r>
              <a:r>
                <a:rPr lang="en-US" sz="3200" b="1" baseline="-25000" dirty="0">
                  <a:solidFill>
                    <a:srgbClr val="00B050"/>
                  </a:solidFill>
                </a:rPr>
                <a:t>1</a:t>
              </a:r>
              <a:r>
                <a:rPr lang="en-US" sz="3200" b="1" dirty="0"/>
                <a:t>                 </a:t>
              </a:r>
              <a:r>
                <a:rPr lang="en-US" sz="3200" b="1" dirty="0">
                  <a:solidFill>
                    <a:srgbClr val="FF0000"/>
                  </a:solidFill>
                </a:rPr>
                <a:t>r</a:t>
              </a:r>
              <a:r>
                <a:rPr lang="en-US" sz="3200" b="1" baseline="-25000" dirty="0">
                  <a:solidFill>
                    <a:srgbClr val="FF0000"/>
                  </a:solidFill>
                </a:rPr>
                <a:t>2</a:t>
              </a:r>
              <a:r>
                <a:rPr lang="en-US" sz="3200" b="1" baseline="30000" dirty="0"/>
                <a:t>2</a:t>
              </a:r>
              <a:r>
                <a:rPr lang="en-US" sz="3200" b="1" dirty="0"/>
                <a:t>     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78942BE-D450-40E7-AF32-6D80FF6C6AA2}"/>
                </a:ext>
              </a:extLst>
            </p:cNvPr>
            <p:cNvSpPr txBox="1"/>
            <p:nvPr/>
          </p:nvSpPr>
          <p:spPr>
            <a:xfrm>
              <a:off x="7786255" y="4710545"/>
              <a:ext cx="379614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Applying some basic algebra shows how the angular rate will change as the radius is changed.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855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24A24E-309B-4113-8BD2-79A4BDB009A1}"/>
              </a:ext>
            </a:extLst>
          </p:cNvPr>
          <p:cNvSpPr txBox="1"/>
          <p:nvPr/>
        </p:nvSpPr>
        <p:spPr>
          <a:xfrm>
            <a:off x="1746826" y="291320"/>
            <a:ext cx="9060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The Math Predicting What Will Happen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7F6FF5-7A8E-4F60-9A4E-67BE392156BD}"/>
              </a:ext>
            </a:extLst>
          </p:cNvPr>
          <p:cNvSpPr txBox="1"/>
          <p:nvPr/>
        </p:nvSpPr>
        <p:spPr>
          <a:xfrm>
            <a:off x="2281379" y="1391543"/>
            <a:ext cx="34036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  </a:t>
            </a:r>
            <a:r>
              <a:rPr lang="en-US" sz="3200" b="1" dirty="0">
                <a:solidFill>
                  <a:srgbClr val="C00000"/>
                </a:solidFill>
              </a:rPr>
              <a:t>ꙍ</a:t>
            </a:r>
            <a:r>
              <a:rPr lang="en-US" sz="3200" b="1" baseline="-25000" dirty="0">
                <a:solidFill>
                  <a:srgbClr val="C00000"/>
                </a:solidFill>
              </a:rPr>
              <a:t>2</a:t>
            </a:r>
            <a:r>
              <a:rPr lang="en-US" sz="3200" b="1" dirty="0"/>
              <a:t>                 </a:t>
            </a:r>
            <a:r>
              <a:rPr lang="en-US" sz="3200" b="1" dirty="0">
                <a:solidFill>
                  <a:srgbClr val="00B050"/>
                </a:solidFill>
              </a:rPr>
              <a:t>r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baseline="30000" dirty="0"/>
              <a:t>2</a:t>
            </a:r>
            <a:endParaRPr lang="en-US" sz="3200" b="1" dirty="0"/>
          </a:p>
          <a:p>
            <a:r>
              <a:rPr lang="en-US" sz="3200" b="1" dirty="0"/>
              <a:t>-------     =     -------</a:t>
            </a:r>
          </a:p>
          <a:p>
            <a:r>
              <a:rPr lang="en-US" sz="3200" b="1" dirty="0"/>
              <a:t>  </a:t>
            </a:r>
            <a:r>
              <a:rPr lang="en-US" sz="3200" b="1" dirty="0">
                <a:solidFill>
                  <a:srgbClr val="00B050"/>
                </a:solidFill>
              </a:rPr>
              <a:t>ꙍ</a:t>
            </a:r>
            <a:r>
              <a:rPr lang="en-US" sz="3200" b="1" baseline="-25000" dirty="0">
                <a:solidFill>
                  <a:srgbClr val="00B050"/>
                </a:solidFill>
              </a:rPr>
              <a:t>1</a:t>
            </a:r>
            <a:r>
              <a:rPr lang="en-US" sz="3200" b="1" dirty="0"/>
              <a:t>                 </a:t>
            </a:r>
            <a:r>
              <a:rPr lang="en-US" sz="3200" b="1" dirty="0">
                <a:solidFill>
                  <a:srgbClr val="C00000"/>
                </a:solidFill>
              </a:rPr>
              <a:t>r</a:t>
            </a:r>
            <a:r>
              <a:rPr lang="en-US" sz="3200" b="1" baseline="-25000" dirty="0">
                <a:solidFill>
                  <a:srgbClr val="C00000"/>
                </a:solidFill>
              </a:rPr>
              <a:t>2</a:t>
            </a:r>
            <a:r>
              <a:rPr lang="en-US" sz="3200" b="1" baseline="30000" dirty="0"/>
              <a:t>2</a:t>
            </a:r>
            <a:r>
              <a:rPr lang="en-US" sz="3200" b="1" dirty="0"/>
              <a:t>    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3DEC8F-9F85-4D51-BB35-5339C4B3399A}"/>
              </a:ext>
            </a:extLst>
          </p:cNvPr>
          <p:cNvSpPr txBox="1"/>
          <p:nvPr/>
        </p:nvSpPr>
        <p:spPr>
          <a:xfrm>
            <a:off x="6567055" y="1648691"/>
            <a:ext cx="44057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happens to the angular rate when the radius of rotation is cut in half?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E3E861-1B59-4BC7-A537-85CBCA581947}"/>
              </a:ext>
            </a:extLst>
          </p:cNvPr>
          <p:cNvGrpSpPr/>
          <p:nvPr/>
        </p:nvGrpSpPr>
        <p:grpSpPr>
          <a:xfrm>
            <a:off x="2281378" y="3541183"/>
            <a:ext cx="9010077" cy="1569660"/>
            <a:chOff x="2281378" y="3541183"/>
            <a:chExt cx="9010077" cy="156966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92539C-03B8-420E-AFBC-64A48CF57961}"/>
                </a:ext>
              </a:extLst>
            </p:cNvPr>
            <p:cNvSpPr txBox="1"/>
            <p:nvPr/>
          </p:nvSpPr>
          <p:spPr>
            <a:xfrm>
              <a:off x="2281378" y="3541183"/>
              <a:ext cx="658552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  </a:t>
              </a:r>
              <a:r>
                <a:rPr lang="en-US" sz="3200" b="1" dirty="0">
                  <a:solidFill>
                    <a:srgbClr val="C00000"/>
                  </a:solidFill>
                </a:rPr>
                <a:t>ꙍ</a:t>
              </a:r>
              <a:r>
                <a:rPr lang="en-US" sz="3200" b="1" baseline="-25000" dirty="0">
                  <a:solidFill>
                    <a:srgbClr val="C00000"/>
                  </a:solidFill>
                </a:rPr>
                <a:t>2</a:t>
              </a:r>
              <a:r>
                <a:rPr lang="en-US" sz="3200" b="1" dirty="0"/>
                <a:t>                 (</a:t>
              </a:r>
              <a:r>
                <a:rPr lang="en-US" sz="3200" b="1" dirty="0">
                  <a:solidFill>
                    <a:srgbClr val="00B050"/>
                  </a:solidFill>
                </a:rPr>
                <a:t>4 m</a:t>
              </a:r>
              <a:r>
                <a:rPr lang="en-US" sz="3200" b="1" dirty="0"/>
                <a:t>)</a:t>
              </a:r>
              <a:r>
                <a:rPr lang="en-US" sz="3200" b="1" baseline="30000" dirty="0"/>
                <a:t>2 </a:t>
              </a:r>
              <a:r>
                <a:rPr lang="en-US" sz="3200" b="1" dirty="0">
                  <a:solidFill>
                    <a:srgbClr val="00B050"/>
                  </a:solidFill>
                </a:rPr>
                <a:t>          16 </a:t>
              </a:r>
            </a:p>
            <a:p>
              <a:r>
                <a:rPr lang="en-US" sz="3200" b="1" dirty="0"/>
                <a:t>-------     =     ----------   =   --------   =   4</a:t>
              </a:r>
            </a:p>
            <a:p>
              <a:r>
                <a:rPr lang="en-US" sz="3200" b="1" dirty="0"/>
                <a:t>  </a:t>
              </a:r>
              <a:r>
                <a:rPr lang="en-US" sz="3200" b="1" dirty="0">
                  <a:solidFill>
                    <a:srgbClr val="00B050"/>
                  </a:solidFill>
                </a:rPr>
                <a:t>ꙍ</a:t>
              </a:r>
              <a:r>
                <a:rPr lang="en-US" sz="3200" b="1" baseline="-25000" dirty="0">
                  <a:solidFill>
                    <a:srgbClr val="00B050"/>
                  </a:solidFill>
                </a:rPr>
                <a:t>1</a:t>
              </a:r>
              <a:r>
                <a:rPr lang="en-US" sz="3200" b="1" dirty="0"/>
                <a:t>                 (</a:t>
              </a:r>
              <a:r>
                <a:rPr lang="en-US" sz="3200" b="1" dirty="0">
                  <a:solidFill>
                    <a:srgbClr val="C00000"/>
                  </a:solidFill>
                </a:rPr>
                <a:t>2 m</a:t>
              </a:r>
              <a:r>
                <a:rPr lang="en-US" sz="3200" b="1" dirty="0"/>
                <a:t>)</a:t>
              </a:r>
              <a:r>
                <a:rPr lang="en-US" sz="3200" b="1" baseline="30000" dirty="0"/>
                <a:t>2</a:t>
              </a:r>
              <a:r>
                <a:rPr lang="en-US" sz="3200" b="1" dirty="0"/>
                <a:t>            </a:t>
              </a:r>
              <a:r>
                <a:rPr lang="en-US" sz="32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0D61FAA-C88B-4C04-9562-B2F7BB446916}"/>
                </a:ext>
              </a:extLst>
            </p:cNvPr>
            <p:cNvSpPr txBox="1"/>
            <p:nvPr/>
          </p:nvSpPr>
          <p:spPr>
            <a:xfrm>
              <a:off x="9005455" y="3851564"/>
              <a:ext cx="2286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It increases by a factor of 4.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097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E78C03-9188-44FD-8916-F289312D904B}"/>
              </a:ext>
            </a:extLst>
          </p:cNvPr>
          <p:cNvSpPr txBox="1"/>
          <p:nvPr/>
        </p:nvSpPr>
        <p:spPr>
          <a:xfrm>
            <a:off x="1163782" y="775855"/>
            <a:ext cx="10086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 experiment was conducted to test the concept of Conservation of Angular Moments (see </a:t>
            </a:r>
            <a:r>
              <a:rPr lang="en-US" sz="2800" dirty="0" err="1"/>
              <a:t>LabRat</a:t>
            </a:r>
            <a:r>
              <a:rPr lang="en-US" sz="2800" dirty="0"/>
              <a:t> Video)</a:t>
            </a:r>
          </a:p>
        </p:txBody>
      </p:sp>
    </p:spTree>
    <p:extLst>
      <p:ext uri="{BB962C8B-B14F-4D97-AF65-F5344CB8AC3E}">
        <p14:creationId xmlns:p14="http://schemas.microsoft.com/office/powerpoint/2010/main" val="7383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642</Words>
  <Application>Microsoft Office PowerPoint</Application>
  <PresentationFormat>Widescreen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47</cp:revision>
  <cp:lastPrinted>2018-06-04T20:36:26Z</cp:lastPrinted>
  <dcterms:created xsi:type="dcterms:W3CDTF">2018-05-30T20:08:18Z</dcterms:created>
  <dcterms:modified xsi:type="dcterms:W3CDTF">2018-07-13T17:29:20Z</dcterms:modified>
</cp:coreProperties>
</file>